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5" r:id="rId10"/>
    <p:sldId id="261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C26"/>
    <a:srgbClr val="1B1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Cheng xian  2025.6.12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OSI</a:t>
            </a:r>
            <a:r>
              <a:rPr lang="zh-CN" altLang="en-US"/>
              <a:t>七层网络模型，即开放式通信系统互联参考模型（</a:t>
            </a:r>
            <a:r>
              <a:rPr lang="en-US" altLang="zh-CN"/>
              <a:t>Open System Interconnection Reference Model</a:t>
            </a:r>
            <a:r>
              <a:rPr lang="zh-CN" altLang="en-US"/>
              <a:t>），是国际标准化组织（</a:t>
            </a:r>
            <a:r>
              <a:rPr lang="en-US" altLang="zh-CN"/>
              <a:t>ISO</a:t>
            </a:r>
            <a:r>
              <a:rPr lang="zh-CN" altLang="en-US"/>
              <a:t>）提出的一个试图使各种计算机在世界范围内互连为网络的标准框架，简称</a:t>
            </a:r>
            <a:r>
              <a:rPr lang="en-US" altLang="zh-CN"/>
              <a:t>OSI</a:t>
            </a:r>
            <a:r>
              <a:rPr lang="zh-CN" altLang="en-US"/>
              <a:t>。基本所有的网络通信系统都会基于这些标准来研究。</a:t>
            </a:r>
            <a:endParaRPr lang="zh-CN" altLang="en-US"/>
          </a:p>
          <a:p>
            <a:r>
              <a:rPr lang="en-US" altLang="zh-CN"/>
              <a:t>WiFi</a:t>
            </a:r>
            <a:r>
              <a:rPr lang="zh-CN" altLang="en-US"/>
              <a:t>主要研究的是</a:t>
            </a:r>
            <a:r>
              <a:rPr lang="en-US" altLang="zh-CN"/>
              <a:t>OSI</a:t>
            </a:r>
            <a:r>
              <a:rPr lang="zh-CN" altLang="en-US"/>
              <a:t>网络模型的最下面两层：数据链路层</a:t>
            </a:r>
            <a:r>
              <a:rPr lang="en-US" altLang="zh-CN"/>
              <a:t>(Data link layer)</a:t>
            </a:r>
            <a:r>
              <a:rPr lang="zh-CN" altLang="en-US"/>
              <a:t>和物理层</a:t>
            </a:r>
            <a:r>
              <a:rPr lang="en-US" altLang="zh-CN"/>
              <a:t>(Physical layer)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hyperlink" Target="https://docs.espressif.com/projects/esp-dev-kits/zh_CN/latest/esp32s3/esp-dev-kits-zh_CN-master-esp32s3.pdf" TargetMode="Externa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www.bilibili.com/video/BV1YAvFevEr9/?share_source=copy_web&amp;vd_source=e2ceda42c1142a997b8dcf73f161f186&#13;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docs.espressif.com/projects/arduino-esp32/en/latest/api/gpio.html" TargetMode="External"/><Relationship Id="rId3" Type="http://schemas.openxmlformats.org/officeDocument/2006/relationships/image" Target="../media/image6.png"/><Relationship Id="rId2" Type="http://schemas.openxmlformats.org/officeDocument/2006/relationships/hyperlink" Target="https://github.com/espressif/arduino-esp32/tree/master/libraries" TargetMode="Externa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blog.csdn.net/m0_38039437/article/details/140854595" TargetMode="External"/><Relationship Id="rId3" Type="http://schemas.openxmlformats.org/officeDocument/2006/relationships/image" Target="../media/image10.png"/><Relationship Id="rId2" Type="http://schemas.openxmlformats.org/officeDocument/2006/relationships/hyperlink" Target="https://www.bilibili.com/video/BV1XD4y1K7xW/?spm_id_from=333.1007.top_right_bar_window_history.content.click&amp;vd_source=4389f35ed946567b2eac01c1b43189eb" TargetMode="Externa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hyperlink" Target="https://www.cnblogs.com/yanye0xcc/p/15872646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.png"/><Relationship Id="rId2" Type="http://schemas.openxmlformats.org/officeDocument/2006/relationships/hyperlink" Target="https://www.uuidgenerator.net/version1" TargetMode="Externa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hyperlink" Target="%20https://www.bilibili.com/video/BV1RM4y1a7J5/?p=25&amp;share_source=copy_web&amp;vd_source=e2ceda42c1142a997b8dcf73f161f186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hyperlink" Target="https://docs.espressif.com/projects/esp-hardware-design-guidelines/zh_CN/latest/esp32/index.html&#13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099185" y="5475605"/>
            <a:ext cx="9469755" cy="405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官方手册：</a:t>
            </a:r>
            <a:r>
              <a:rPr lang="en-US" altLang="zh-CN">
                <a:hlinkClick r:id="rId1" action="ppaction://hlinkfile"/>
              </a:rPr>
              <a:t>https://docs.espressif.com/projects/esp-dev-kits/zh_CN/latest/esp32s3/esp-dev-kits-zh_CN-master-esp32s3.pdf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95" y="547370"/>
            <a:ext cx="6701790" cy="4276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872490"/>
            <a:ext cx="3655695" cy="368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" y="889000"/>
            <a:ext cx="4436745" cy="4907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ESP32+Arduino</a:t>
            </a:r>
            <a:r>
              <a:rPr lang="zh-CN" altLang="en-US"/>
              <a:t>开发环境</a:t>
            </a:r>
            <a:r>
              <a:rPr lang="zh-CN" altLang="en-US"/>
              <a:t>搭建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80" y="657225"/>
            <a:ext cx="6988175" cy="48240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4715" y="6010275"/>
            <a:ext cx="3340100" cy="600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使用</a:t>
            </a:r>
            <a:r>
              <a:rPr lang="en-US" altLang="zh-CN" sz="1200"/>
              <a:t>Arduino IDE </a:t>
            </a:r>
            <a:r>
              <a:rPr lang="zh-CN" altLang="en-US" sz="1200"/>
              <a:t>自带的开发板管理</a:t>
            </a:r>
            <a:r>
              <a:rPr lang="zh-CN" altLang="en-US" sz="1200"/>
              <a:t>器下载：</a:t>
            </a:r>
            <a:endParaRPr lang="zh-CN" altLang="en-US" sz="1200"/>
          </a:p>
          <a:p>
            <a:r>
              <a:rPr lang="zh-CN" altLang="en-US" sz="1200"/>
              <a:t>下载不成功，开加速器也不行</a:t>
            </a:r>
            <a:r>
              <a:rPr lang="en-US" altLang="zh-CN" sz="1200"/>
              <a:t>..</a:t>
            </a:r>
            <a:endParaRPr lang="en-US" altLang="zh-CN" sz="1200"/>
          </a:p>
        </p:txBody>
      </p:sp>
      <p:sp>
        <p:nvSpPr>
          <p:cNvPr id="13" name="文本框 12"/>
          <p:cNvSpPr txBox="1"/>
          <p:nvPr/>
        </p:nvSpPr>
        <p:spPr>
          <a:xfrm>
            <a:off x="7345045" y="6010275"/>
            <a:ext cx="2940050" cy="268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搞定！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5454650" y="5656580"/>
            <a:ext cx="66465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>
                <a:hlinkClick r:id="rId3" tooltip="" action="ppaction://hlinkfile"/>
              </a:rPr>
              <a:t>https://www.bilibili.com/video/BV1YAvFevEr9/?share_source=copy_web&amp;vd_source=e2ceda42c1142a997b8dcf73f161f186</a:t>
            </a:r>
            <a:endParaRPr lang="en-US" altLang="zh-CN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3190" y="1111250"/>
            <a:ext cx="4546600" cy="40493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参考</a:t>
            </a:r>
            <a:r>
              <a:rPr lang="zh-CN" altLang="en-US"/>
              <a:t>资料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423025" y="5423535"/>
            <a:ext cx="5133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官方</a:t>
            </a:r>
            <a:r>
              <a:rPr lang="en-US" altLang="zh-CN" sz="1400"/>
              <a:t>github</a:t>
            </a:r>
            <a:r>
              <a:rPr lang="zh-CN" altLang="en-US" sz="1400"/>
              <a:t>参考代码：</a:t>
            </a:r>
            <a:endParaRPr lang="zh-CN" altLang="en-US" sz="1400"/>
          </a:p>
          <a:p>
            <a:r>
              <a:rPr lang="en-US" altLang="zh-CN" sz="1400">
                <a:sym typeface="+mn-ea"/>
                <a:hlinkClick r:id="rId2" action="ppaction://hlinkfile"/>
              </a:rPr>
              <a:t>https://github.com/espressif/arduino-esp32/tree/master/libraries</a:t>
            </a:r>
            <a:endParaRPr lang="en-US" altLang="zh-CN" sz="1400">
              <a:sym typeface="+mn-ea"/>
              <a:hlinkClick r:id="rId2" action="ppaction://hlinkfile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788035"/>
            <a:ext cx="4569460" cy="49168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6565" y="5842635"/>
            <a:ext cx="57626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官方编程</a:t>
            </a:r>
            <a:r>
              <a:rPr lang="en-US" altLang="zh-CN" sz="1400">
                <a:sym typeface="+mn-ea"/>
              </a:rPr>
              <a:t>API</a:t>
            </a:r>
            <a:r>
              <a:rPr lang="zh-CN" altLang="en-US" sz="1400">
                <a:sym typeface="+mn-ea"/>
              </a:rPr>
              <a:t>：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hlinkClick r:id="rId4" action="ppaction://hlinkfile"/>
              </a:rPr>
              <a:t>https://docs.espressif.com/projects/arduino-esp32/en/latest/api/gpio.html</a:t>
            </a:r>
            <a:endParaRPr lang="en-US" altLang="zh-CN" sz="1400">
              <a:sym typeface="+mn-ea"/>
              <a:hlinkClick r:id="rId2" action="ppaction://hlinkfil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BLE</a:t>
            </a:r>
            <a:r>
              <a:rPr lang="zh-CN" altLang="en-US"/>
              <a:t>收发</a:t>
            </a:r>
            <a:r>
              <a:rPr lang="zh-CN" altLang="en-US"/>
              <a:t>实验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30" y="1300480"/>
            <a:ext cx="3976370" cy="3430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8020" y="4861560"/>
            <a:ext cx="1436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BLE</a:t>
            </a:r>
            <a:r>
              <a:rPr lang="zh-CN" altLang="en-US" sz="1400"/>
              <a:t>协议栈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995" y="752475"/>
            <a:ext cx="4474210" cy="46526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18050" y="1616075"/>
            <a:ext cx="945515" cy="910590"/>
          </a:xfrm>
          <a:prstGeom prst="straightConnector1">
            <a:avLst/>
          </a:prstGeom>
          <a:ln w="571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991870"/>
            <a:ext cx="7570470" cy="42538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3540" y="5245735"/>
            <a:ext cx="5851525" cy="530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ym typeface="+mn-ea"/>
              </a:rPr>
              <a:t>教程网址：</a:t>
            </a:r>
            <a:r>
              <a:rPr lang="en-US" altLang="zh-CN" sz="1400">
                <a:hlinkClick r:id="rId2" action="ppaction://hlinkfile"/>
              </a:rPr>
              <a:t>https://www.bilibili.com/video/BV1XD4y1K7xW/?spm_id_from=333.1007.top_right_bar_window_history.content.click&amp;vd_source=4389f35ed946567b2eac01c1b43189eb</a:t>
            </a:r>
            <a:endParaRPr lang="en-US" altLang="zh-CN" sz="1400">
              <a:hlinkClick r:id="rId2" action="ppaction://hlinkfile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BLE</a:t>
            </a:r>
            <a:r>
              <a:rPr lang="zh-CN" altLang="en-US"/>
              <a:t>收发</a:t>
            </a:r>
            <a:r>
              <a:rPr lang="zh-CN" altLang="en-US"/>
              <a:t>实验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75" y="1903095"/>
            <a:ext cx="4413250" cy="23863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5260" y="4457065"/>
            <a:ext cx="3963670" cy="1198880"/>
          </a:xfrm>
          <a:prstGeom prst="rect">
            <a:avLst/>
          </a:prstGeom>
        </p:spPr>
        <p:txBody>
          <a:bodyPr>
            <a:no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400" b="0"/>
              <a:t>常用类</a:t>
            </a:r>
            <a:r>
              <a:rPr lang="en-US" altLang="zh-CN" sz="1400" b="0">
                <a:hlinkClick r:id="rId4" action="ppaction://hlinkfile"/>
              </a:rPr>
              <a:t>https://blog.csdn.net/m0_38039437/article/details/140854595</a:t>
            </a:r>
            <a:endParaRPr lang="en-US" altLang="zh-CN" sz="1400" b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BLE</a:t>
            </a:r>
            <a:r>
              <a:rPr lang="zh-CN" altLang="en-US"/>
              <a:t>收发</a:t>
            </a:r>
            <a:r>
              <a:rPr lang="zh-CN" altLang="en-US"/>
              <a:t>实验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0" y="1475740"/>
            <a:ext cx="3958590" cy="3138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0220" y="465772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生成</a:t>
            </a:r>
            <a:r>
              <a:rPr lang="en-US" altLang="zh-CN" sz="1600"/>
              <a:t>UUID</a:t>
            </a:r>
            <a:r>
              <a:rPr lang="zh-CN" altLang="en-US" sz="1600"/>
              <a:t>：</a:t>
            </a:r>
            <a:endParaRPr lang="zh-CN" altLang="en-US" sz="1600"/>
          </a:p>
          <a:p>
            <a:r>
              <a:rPr lang="en-US" altLang="zh-CN" sz="1600">
                <a:hlinkClick r:id="rId2" action="ppaction://hlinkfile"/>
              </a:rPr>
              <a:t>https://www.uuidgenerator.net/version1</a:t>
            </a:r>
            <a:endParaRPr lang="en-US" altLang="zh-CN" sz="1600">
              <a:hlinkClick r:id="rId2" action="ppaction://hlinkfile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42846" t="12741" r="43576" b="29626"/>
          <a:stretch>
            <a:fillRect/>
          </a:stretch>
        </p:blipFill>
        <p:spPr>
          <a:xfrm rot="16200000">
            <a:off x="2256790" y="-240030"/>
            <a:ext cx="1776730" cy="4812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40" y="3820795"/>
            <a:ext cx="1871345" cy="1725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940" y="3695065"/>
            <a:ext cx="1054100" cy="20218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840220" y="5336223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/>
              <a:t>BLE</a:t>
            </a:r>
            <a:r>
              <a:rPr lang="zh-CN" altLang="en-US" sz="1600"/>
              <a:t>常见的</a:t>
            </a:r>
            <a:r>
              <a:rPr lang="en-US" altLang="zh-CN" sz="1600"/>
              <a:t>16</a:t>
            </a:r>
            <a:r>
              <a:rPr lang="zh-CN" altLang="en-US" sz="1600"/>
              <a:t>位</a:t>
            </a:r>
            <a:r>
              <a:rPr lang="en-US" altLang="zh-CN" sz="1600"/>
              <a:t>UUID:</a:t>
            </a:r>
            <a:endParaRPr lang="en-US" altLang="zh-CN" sz="1600"/>
          </a:p>
          <a:p>
            <a:r>
              <a:rPr lang="en-US" altLang="zh-CN" sz="1600">
                <a:hlinkClick r:id="rId6" action="ppaction://hlinkfile"/>
              </a:rPr>
              <a:t>https://www.cnblogs.com/yanye0xcc/p/15872646.html</a:t>
            </a:r>
            <a:endParaRPr lang="en-US" altLang="zh-CN" sz="1600"/>
          </a:p>
        </p:txBody>
      </p:sp>
      <p:sp>
        <p:nvSpPr>
          <p:cNvPr id="10" name="文本框 9"/>
          <p:cNvSpPr txBox="1"/>
          <p:nvPr/>
        </p:nvSpPr>
        <p:spPr>
          <a:xfrm>
            <a:off x="2161540" y="5889625"/>
            <a:ext cx="19761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管脚连接</a:t>
            </a:r>
            <a:endParaRPr lang="en-US" altLang="zh-CN" sz="1600">
              <a:hlinkClick r:id="rId2" action="ppaction://hlinkfile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1885" y="3048000"/>
            <a:ext cx="0" cy="2348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3860320" y="5395595"/>
            <a:ext cx="1064895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1497965" y="3229610"/>
            <a:ext cx="342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489075" y="3229610"/>
            <a:ext cx="6985" cy="673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302385" y="3021965"/>
            <a:ext cx="6985" cy="6731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654810" y="3698240"/>
            <a:ext cx="0" cy="208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296035" y="3695065"/>
            <a:ext cx="360000" cy="317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816735" y="3054350"/>
            <a:ext cx="6985" cy="82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990090" y="3048635"/>
            <a:ext cx="6985" cy="82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2161540" y="3051175"/>
            <a:ext cx="6985" cy="82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332990" y="3053715"/>
            <a:ext cx="6985" cy="8280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5564505" y="1687195"/>
            <a:ext cx="28800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770880" y="1503045"/>
            <a:ext cx="831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USB</a:t>
            </a:r>
            <a:r>
              <a:rPr lang="zh-CN" altLang="en-US"/>
              <a:t>线</a:t>
            </a:r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1630045" y="3694430"/>
            <a:ext cx="2035810" cy="50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3659505" y="3698240"/>
            <a:ext cx="0" cy="44577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4399915" y="3054350"/>
            <a:ext cx="0" cy="180657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wifi</a:t>
            </a:r>
            <a:r>
              <a:rPr lang="zh-CN" altLang="en-US"/>
              <a:t>接收网络</a:t>
            </a:r>
            <a:r>
              <a:rPr lang="zh-CN" altLang="en-US"/>
              <a:t>数据实验</a:t>
            </a:r>
            <a:endParaRPr lang="zh-CN" altLang="en-US"/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262255" y="731520"/>
            <a:ext cx="5123815" cy="2879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93190" y="3667760"/>
            <a:ext cx="2861945" cy="333375"/>
          </a:xfrm>
          <a:prstGeom prst="rect">
            <a:avLst/>
          </a:prstGeom>
        </p:spPr>
        <p:txBody>
          <a:bodyPr>
            <a:noAutofit/>
          </a:bodyPr>
          <a:p>
            <a:pPr marL="0" algn="ctr">
              <a:buClrTx/>
              <a:buSzTx/>
              <a:buFontTx/>
            </a:pPr>
            <a:r>
              <a:rPr lang="zh-CN" altLang="en-US" sz="1400" i="0"/>
              <a:t>通信系统参考模型</a:t>
            </a:r>
            <a:endParaRPr lang="zh-CN" altLang="en-US" sz="1400" i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26890"/>
            <a:ext cx="2594610" cy="183451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1831340" y="4025900"/>
            <a:ext cx="3524250" cy="234124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717165" y="6318250"/>
            <a:ext cx="1414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wifi</a:t>
            </a:r>
            <a:r>
              <a:rPr lang="zh-CN" altLang="en-US" sz="1400"/>
              <a:t>协议族</a:t>
            </a:r>
            <a:endParaRPr lang="zh-CN" altLang="en-US" sz="1400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959860" y="3458845"/>
            <a:ext cx="2900045" cy="13970"/>
          </a:xfrm>
          <a:prstGeom prst="straightConnector1">
            <a:avLst/>
          </a:prstGeom>
          <a:ln w="571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930015" y="1635760"/>
            <a:ext cx="2820670" cy="1323975"/>
          </a:xfrm>
          <a:prstGeom prst="straightConnector1">
            <a:avLst/>
          </a:prstGeom>
          <a:ln w="571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924675" y="699135"/>
            <a:ext cx="2475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/>
              <a:t>IEEE 802.11</a:t>
            </a:r>
            <a:r>
              <a:rPr lang="zh-CN" altLang="en-US" sz="1400"/>
              <a:t>协议栈</a:t>
            </a:r>
            <a:r>
              <a:rPr lang="en-US" altLang="zh-CN" sz="1400"/>
              <a:t> (WLAN):</a:t>
            </a:r>
            <a:endParaRPr lang="en-US" altLang="zh-CN" sz="1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75" y="2926715"/>
            <a:ext cx="3725545" cy="10052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75" y="1280795"/>
            <a:ext cx="3855720" cy="994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085" y="2562860"/>
            <a:ext cx="5979160" cy="3425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509520"/>
            <a:ext cx="5446395" cy="3347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85135" y="6076315"/>
            <a:ext cx="5851525" cy="530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ym typeface="+mn-ea"/>
              </a:rPr>
              <a:t>教程网址：</a:t>
            </a:r>
            <a:r>
              <a:rPr lang="zh-CN" altLang="en-US" sz="1400">
                <a:hlinkClick r:id="rId3" action="ppaction://hlinkfile"/>
              </a:rPr>
              <a:t>【</a:t>
            </a:r>
            <a:r>
              <a:rPr lang="en-US" altLang="zh-CN" sz="1400">
                <a:hlinkClick r:id="rId3" action="ppaction://hlinkfile"/>
              </a:rPr>
              <a:t>2023</a:t>
            </a:r>
            <a:r>
              <a:rPr lang="zh-CN" altLang="en-US" sz="1400">
                <a:hlinkClick r:id="rId3" action="ppaction://hlinkfile"/>
              </a:rPr>
              <a:t>年最新</a:t>
            </a:r>
            <a:r>
              <a:rPr lang="en-US" altLang="zh-CN" sz="1400">
                <a:hlinkClick r:id="rId3" action="ppaction://hlinkfile"/>
              </a:rPr>
              <a:t> ESP32 Arduino </a:t>
            </a:r>
            <a:r>
              <a:rPr lang="zh-CN" altLang="en-US" sz="1400">
                <a:hlinkClick r:id="rId3" action="ppaction://hlinkfile"/>
              </a:rPr>
              <a:t>教程（持续更新中）】</a:t>
            </a:r>
            <a:r>
              <a:rPr lang="en-US" altLang="zh-CN" sz="1400">
                <a:hlinkClick r:id="rId3" action="ppaction://hlinkfile"/>
              </a:rPr>
              <a:t> https://www.bilibili.com/video/BV1RM4y1a7J5/?p=25&amp;share_source=copy_web&amp;vd_source=e2ceda42c1142a997b8dcf73f161f186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wifi</a:t>
            </a:r>
            <a:r>
              <a:rPr lang="zh-CN" altLang="en-US"/>
              <a:t>接收网络</a:t>
            </a:r>
            <a:r>
              <a:rPr lang="zh-CN" altLang="en-US"/>
              <a:t>数据实验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485" y="599440"/>
            <a:ext cx="673100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83540" y="201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板载天线</a:t>
            </a:r>
            <a:r>
              <a:rPr lang="zh-CN" altLang="en-US"/>
              <a:t>仿真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97890" y="5447030"/>
            <a:ext cx="9850755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algn="ctr">
              <a:buClrTx/>
              <a:buSzTx/>
              <a:buFontTx/>
            </a:pPr>
            <a:r>
              <a:rPr lang="zh-CN" altLang="en-US" sz="1400" i="0"/>
              <a:t>ESP</a:t>
            </a:r>
            <a:r>
              <a:rPr lang="en-US" altLang="zh-CN" sz="1400" i="0"/>
              <a:t>32 </a:t>
            </a:r>
            <a:r>
              <a:rPr lang="zh-CN" altLang="en-US" sz="1400" i="0"/>
              <a:t>硬件设计指南：</a:t>
            </a:r>
            <a:r>
              <a:rPr lang="en-US" altLang="zh-CN" sz="1400" i="0">
                <a:hlinkClick r:id="rId1" action="ppaction://hlinkfile"/>
              </a:rPr>
              <a:t>https://docs.espressif.com/projects/esp-hardware-design-guidelines/zh_CN/latest/esp32/index.html</a:t>
            </a:r>
            <a:endParaRPr lang="en-US" altLang="zh-CN" sz="1400" i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172845"/>
            <a:ext cx="5209540" cy="3878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WPS 演示</Application>
  <PresentationFormat>宽屏</PresentationFormat>
  <Paragraphs>57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Calibri</vt:lpstr>
      <vt:lpstr>Arial Unicode MS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oneTime</cp:lastModifiedBy>
  <cp:revision>97</cp:revision>
  <dcterms:created xsi:type="dcterms:W3CDTF">2023-08-09T12:44:00Z</dcterms:created>
  <dcterms:modified xsi:type="dcterms:W3CDTF">2025-06-12T08:30:35Z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